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90" r:id="rId3"/>
    <p:sldId id="287" r:id="rId4"/>
    <p:sldId id="256" r:id="rId5"/>
    <p:sldId id="257" r:id="rId6"/>
    <p:sldId id="263" r:id="rId7"/>
    <p:sldId id="264" r:id="rId8"/>
    <p:sldId id="267" r:id="rId9"/>
    <p:sldId id="273" r:id="rId10"/>
    <p:sldId id="268" r:id="rId11"/>
    <p:sldId id="269" r:id="rId12"/>
    <p:sldId id="272" r:id="rId13"/>
    <p:sldId id="277" r:id="rId14"/>
    <p:sldId id="284" r:id="rId15"/>
    <p:sldId id="288" r:id="rId16"/>
    <p:sldId id="279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5921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00816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9944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98143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277935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05603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4191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8827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34843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9406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32691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5689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2693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21078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733540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04031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0FD06-4360-4B75-8D0D-7C09714B27D7}" type="datetimeFigureOut">
              <a:rPr lang="nl-NL" smtClean="0"/>
              <a:pPr/>
              <a:t>3-9-2019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9C63DEB-B7A3-42E1-A4A8-AE01EB5053B7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2042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Even een opfrisser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We gaan beginnen met een terug blik even op vorig jaar, wat weet je nog? (</a:t>
            </a:r>
            <a:r>
              <a:rPr lang="nl-NL" dirty="0" err="1" smtClean="0"/>
              <a:t>mindmap</a:t>
            </a:r>
            <a:r>
              <a:rPr lang="nl-NL" dirty="0" smtClean="0"/>
              <a:t>)</a:t>
            </a: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367822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Afwijkend gedrag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Comic Sans MS" pitchFamily="66" charset="0"/>
              </a:rPr>
              <a:t>Oorzaak…???  - inprenting / socialisatie….</a:t>
            </a:r>
          </a:p>
          <a:p>
            <a:r>
              <a:rPr lang="nl-NL" sz="2800" dirty="0" smtClean="0">
                <a:latin typeface="Comic Sans MS" pitchFamily="66" charset="0"/>
              </a:rPr>
              <a:t>Mogelijk door te veel of te weinig prikkels</a:t>
            </a:r>
          </a:p>
          <a:p>
            <a:pPr>
              <a:buNone/>
            </a:pPr>
            <a:endParaRPr lang="nl-NL" sz="2800" dirty="0">
              <a:latin typeface="Comic Sans MS" pitchFamily="66" charset="0"/>
            </a:endParaRPr>
          </a:p>
          <a:p>
            <a:r>
              <a:rPr lang="nl-NL" sz="2800" dirty="0" smtClean="0">
                <a:latin typeface="Comic Sans MS" pitchFamily="66" charset="0"/>
              </a:rPr>
              <a:t>Waven door verveling</a:t>
            </a:r>
            <a:r>
              <a:rPr lang="nl-NL" sz="2800" dirty="0">
                <a:latin typeface="Comic Sans MS" pitchFamily="66" charset="0"/>
              </a:rPr>
              <a:t>	</a:t>
            </a:r>
            <a:endParaRPr lang="nl-NL" sz="2800" dirty="0" smtClean="0">
              <a:latin typeface="Comic Sans MS" pitchFamily="66" charset="0"/>
            </a:endParaRPr>
          </a:p>
          <a:p>
            <a:pPr>
              <a:buNone/>
            </a:pPr>
            <a:endParaRPr lang="nl-NL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Stereotiep gedrag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Comic Sans MS" pitchFamily="66" charset="0"/>
              </a:rPr>
              <a:t>Afwijkend gedrag om stress te verdringen</a:t>
            </a:r>
          </a:p>
          <a:p>
            <a:r>
              <a:rPr lang="nl-NL" sz="2800" dirty="0" smtClean="0">
                <a:latin typeface="Comic Sans MS" pitchFamily="66" charset="0"/>
              </a:rPr>
              <a:t>Aanmaak van endorfine (lijkt op morfine)</a:t>
            </a:r>
          </a:p>
          <a:p>
            <a:r>
              <a:rPr lang="nl-NL" sz="2800" dirty="0" smtClean="0">
                <a:latin typeface="Comic Sans MS" pitchFamily="66" charset="0"/>
              </a:rPr>
              <a:t>Verdoofd, maar is ook verslavend &gt; waardoor 	ook gedrag verslavend is</a:t>
            </a:r>
            <a:endParaRPr lang="nl-NL" sz="2800" dirty="0">
              <a:latin typeface="Comic Sans MS" pitchFamily="66" charset="0"/>
            </a:endParaRPr>
          </a:p>
        </p:txBody>
      </p:sp>
      <p:pic>
        <p:nvPicPr>
          <p:cNvPr id="5" name="Afbeelding 4" descr="stalondeug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3573016"/>
            <a:ext cx="3266704" cy="22322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Apathisch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latin typeface="Comic Sans MS" pitchFamily="66" charset="0"/>
              </a:rPr>
              <a:t>Geen gedrag meer vertonen </a:t>
            </a:r>
          </a:p>
          <a:p>
            <a:r>
              <a:rPr lang="nl-NL" dirty="0" smtClean="0">
                <a:latin typeface="Comic Sans MS" pitchFamily="66" charset="0"/>
              </a:rPr>
              <a:t>Berusting in “lot”</a:t>
            </a:r>
          </a:p>
          <a:p>
            <a:pPr>
              <a:buNone/>
            </a:pPr>
            <a:r>
              <a:rPr lang="nl-NL" dirty="0" smtClean="0">
                <a:latin typeface="Comic Sans MS" pitchFamily="66" charset="0"/>
              </a:rPr>
              <a:t>	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5" name="Afbeelding 4" descr="apathisch 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660232" y="1556792"/>
            <a:ext cx="1752600" cy="2600325"/>
          </a:xfrm>
          <a:prstGeom prst="rect">
            <a:avLst/>
          </a:prstGeom>
        </p:spPr>
      </p:pic>
      <p:pic>
        <p:nvPicPr>
          <p:cNvPr id="6" name="Afbeelding 5" descr="apathisc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852936"/>
            <a:ext cx="3048000" cy="2286000"/>
          </a:xfrm>
          <a:prstGeom prst="rect">
            <a:avLst/>
          </a:prstGeom>
        </p:spPr>
      </p:pic>
      <p:pic>
        <p:nvPicPr>
          <p:cNvPr id="7" name="Afbeelding 6" descr="apathisch 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139952" y="4509120"/>
            <a:ext cx="2466975" cy="18573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Vluchtgedrag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23528" y="1327583"/>
            <a:ext cx="8229600" cy="4525963"/>
          </a:xfrm>
        </p:spPr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Veiligheid van dier en verzorger </a:t>
            </a:r>
          </a:p>
          <a:p>
            <a:r>
              <a:rPr lang="nl-NL" dirty="0" smtClean="0">
                <a:latin typeface="Comic Sans MS" pitchFamily="66" charset="0"/>
              </a:rPr>
              <a:t>Huisvesting </a:t>
            </a:r>
          </a:p>
          <a:p>
            <a:r>
              <a:rPr lang="nl-NL" dirty="0" smtClean="0">
                <a:latin typeface="Comic Sans MS" pitchFamily="66" charset="0"/>
              </a:rPr>
              <a:t>Afrasteringen 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200" y="2276872"/>
            <a:ext cx="2466975" cy="184785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2199" y="4351244"/>
            <a:ext cx="2466975" cy="1641660"/>
          </a:xfrm>
          <a:prstGeom prst="rect">
            <a:avLst/>
          </a:prstGeom>
        </p:spPr>
      </p:pic>
      <p:pic>
        <p:nvPicPr>
          <p:cNvPr id="2052" name="Picture 4" descr="Afbeeldingsresultaat voor vlucht gedrag konijn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7" y="3502405"/>
            <a:ext cx="4320480" cy="2879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41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Comfortgedrag 	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Gedrag waardoor je je prettig voelt</a:t>
            </a:r>
            <a:endParaRPr lang="nl-NL" dirty="0">
              <a:latin typeface="Comic Sans MS" pitchFamily="66" charset="0"/>
            </a:endParaRPr>
          </a:p>
        </p:txBody>
      </p:sp>
      <p:pic>
        <p:nvPicPr>
          <p:cNvPr id="9" name="Afbeelding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3797" y="3501008"/>
            <a:ext cx="4544403" cy="2948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708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</a:t>
            </a:r>
            <a:r>
              <a:rPr lang="nl-NL" dirty="0" smtClean="0"/>
              <a:t>onflictgedrag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Een dier kan niet kiezen uit een aantal mogelijke gedragingen</a:t>
            </a:r>
          </a:p>
          <a:p>
            <a:r>
              <a:rPr lang="nl-NL" dirty="0" smtClean="0"/>
              <a:t>Overspronggedrag</a:t>
            </a:r>
            <a:r>
              <a:rPr lang="nl-NL" dirty="0" smtClean="0">
                <a:sym typeface="Wingdings" panose="05000000000000000000" pitchFamily="2" charset="2"/>
              </a:rPr>
              <a:t> nutteloos, ander gedrag laten zien </a:t>
            </a:r>
          </a:p>
          <a:p>
            <a:r>
              <a:rPr lang="nl-NL" dirty="0" smtClean="0">
                <a:sym typeface="Wingdings" panose="05000000000000000000" pitchFamily="2" charset="2"/>
              </a:rPr>
              <a:t>Ambivalent gedrag  twee gedragingen te gelijker tijd</a:t>
            </a:r>
          </a:p>
          <a:p>
            <a:r>
              <a:rPr lang="nl-NL" dirty="0" err="1" smtClean="0">
                <a:sym typeface="Wingdings" panose="05000000000000000000" pitchFamily="2" charset="2"/>
              </a:rPr>
              <a:t>Omgericht</a:t>
            </a:r>
            <a:r>
              <a:rPr lang="nl-NL" dirty="0" smtClean="0">
                <a:sym typeface="Wingdings" panose="05000000000000000000" pitchFamily="2" charset="2"/>
              </a:rPr>
              <a:t> gedrag  normaal gedrag op een </a:t>
            </a:r>
            <a:r>
              <a:rPr lang="nl-NL" smtClean="0">
                <a:sym typeface="Wingdings" panose="05000000000000000000" pitchFamily="2" charset="2"/>
              </a:rPr>
              <a:t>ander voorwerp</a:t>
            </a:r>
            <a:endParaRPr lang="nl-NL" dirty="0" smtClean="0">
              <a:sym typeface="Wingdings" panose="05000000000000000000" pitchFamily="2" charset="2"/>
            </a:endParaRP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537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Opdracht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Welke aanpassing kun je doen aan de huisvesting van (een dier na keuze) om te zorgen dat hij zich veilig voelt?</a:t>
            </a:r>
          </a:p>
        </p:txBody>
      </p:sp>
    </p:spTree>
    <p:extLst>
      <p:ext uri="{BB962C8B-B14F-4D97-AF65-F5344CB8AC3E}">
        <p14:creationId xmlns:p14="http://schemas.microsoft.com/office/powerpoint/2010/main" val="5695155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volgens jou gezondheid??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9771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Gedrag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Aangeboren en aangeleerd</a:t>
            </a:r>
          </a:p>
          <a:p>
            <a:r>
              <a:rPr lang="nl-NL" dirty="0" smtClean="0"/>
              <a:t>Natuurlijk en in gevangenschap</a:t>
            </a:r>
          </a:p>
          <a:p>
            <a:r>
              <a:rPr lang="nl-NL" dirty="0" smtClean="0"/>
              <a:t>Verschillende gedragingen en </a:t>
            </a:r>
            <a:r>
              <a:rPr lang="nl-NL" smtClean="0"/>
              <a:t>het ontstaan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9840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224135"/>
          </a:xfrm>
        </p:spPr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Gedrag, </a:t>
            </a:r>
            <a:r>
              <a:rPr lang="nl-NL" sz="3200" dirty="0" smtClean="0">
                <a:latin typeface="Comic Sans MS" pitchFamily="66" charset="0"/>
              </a:rPr>
              <a:t>gedragsleer - ethologie</a:t>
            </a:r>
            <a:endParaRPr lang="nl-NL" sz="3200" dirty="0">
              <a:latin typeface="Comic Sans MS" pitchFamily="66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3568" y="1556792"/>
            <a:ext cx="7704856" cy="468052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nl-NL" dirty="0" smtClean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nl-NL" sz="2800" dirty="0" smtClean="0">
                <a:solidFill>
                  <a:schemeClr val="tx1"/>
                </a:solidFill>
                <a:latin typeface="Comic Sans MS" pitchFamily="66" charset="0"/>
              </a:rPr>
              <a:t>wat versta je onder gedrag</a:t>
            </a:r>
          </a:p>
          <a:p>
            <a:pPr algn="l">
              <a:buFont typeface="Arial" pitchFamily="34" charset="0"/>
              <a:buChar char="•"/>
            </a:pPr>
            <a:r>
              <a:rPr lang="nl-NL" sz="2800" dirty="0" smtClean="0">
                <a:solidFill>
                  <a:schemeClr val="tx1"/>
                </a:solidFill>
                <a:latin typeface="Comic Sans MS" pitchFamily="66" charset="0"/>
              </a:rPr>
              <a:t> wat wil een dier bereiken met zijn gedrag</a:t>
            </a:r>
          </a:p>
          <a:p>
            <a:pPr algn="l">
              <a:buFont typeface="Arial" pitchFamily="34" charset="0"/>
              <a:buChar char="•"/>
            </a:pPr>
            <a:r>
              <a:rPr lang="nl-NL" sz="2800" dirty="0">
                <a:solidFill>
                  <a:schemeClr val="tx1"/>
                </a:solidFill>
                <a:latin typeface="Comic Sans MS" pitchFamily="66" charset="0"/>
              </a:rPr>
              <a:t> </a:t>
            </a:r>
            <a:r>
              <a:rPr lang="nl-NL" sz="2800" dirty="0" smtClean="0">
                <a:solidFill>
                  <a:schemeClr val="tx1"/>
                </a:solidFill>
                <a:latin typeface="Comic Sans MS" pitchFamily="66" charset="0"/>
              </a:rPr>
              <a:t>waar komt het “gedrag” vandaan</a:t>
            </a:r>
          </a:p>
          <a:p>
            <a:pPr algn="l"/>
            <a:endParaRPr lang="nl-NL" sz="28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Gedrag - uitsplitsing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sz="2800" dirty="0" smtClean="0">
                <a:latin typeface="Comic Sans MS" pitchFamily="66" charset="0"/>
              </a:rPr>
              <a:t>Aangeboren gedrag </a:t>
            </a:r>
          </a:p>
          <a:p>
            <a:pPr>
              <a:buNone/>
            </a:pPr>
            <a:r>
              <a:rPr lang="nl-NL" sz="2800" dirty="0">
                <a:latin typeface="Comic Sans MS" pitchFamily="66" charset="0"/>
              </a:rPr>
              <a:t>	</a:t>
            </a:r>
            <a:r>
              <a:rPr lang="nl-NL" sz="2800" dirty="0" smtClean="0">
                <a:latin typeface="Comic Sans MS" pitchFamily="66" charset="0"/>
              </a:rPr>
              <a:t>		– instinctief gedrag</a:t>
            </a:r>
          </a:p>
          <a:p>
            <a:r>
              <a:rPr lang="nl-NL" sz="2800" dirty="0" smtClean="0">
                <a:latin typeface="Comic Sans MS" pitchFamily="66" charset="0"/>
              </a:rPr>
              <a:t>Aangeleerd gedrag  </a:t>
            </a:r>
          </a:p>
          <a:p>
            <a:pPr>
              <a:buNone/>
            </a:pPr>
            <a:r>
              <a:rPr lang="nl-NL" sz="2800" dirty="0">
                <a:latin typeface="Comic Sans MS" pitchFamily="66" charset="0"/>
              </a:rPr>
              <a:t>	</a:t>
            </a:r>
            <a:r>
              <a:rPr lang="nl-NL" sz="2800" dirty="0" smtClean="0">
                <a:latin typeface="Comic Sans MS" pitchFamily="66" charset="0"/>
              </a:rPr>
              <a:t>		- ervaringsgedrag  </a:t>
            </a:r>
          </a:p>
          <a:p>
            <a:pPr>
              <a:buNone/>
            </a:pPr>
            <a:endParaRPr lang="nl-NL" sz="2800" dirty="0">
              <a:latin typeface="Comic Sans MS" pitchFamily="66" charset="0"/>
            </a:endParaRPr>
          </a:p>
          <a:p>
            <a:pPr>
              <a:buNone/>
            </a:pPr>
            <a:endParaRPr lang="nl-NL" sz="2800" dirty="0" smtClean="0">
              <a:latin typeface="Comic Sans MS" pitchFamily="66" charset="0"/>
            </a:endParaRPr>
          </a:p>
          <a:p>
            <a:pPr>
              <a:buNone/>
            </a:pPr>
            <a:endParaRPr lang="nl-NL" sz="2800" dirty="0" smtClean="0">
              <a:latin typeface="Comic Sans MS" pitchFamily="66" charset="0"/>
            </a:endParaRPr>
          </a:p>
          <a:p>
            <a:r>
              <a:rPr lang="nl-NL" sz="2800" dirty="0" smtClean="0">
                <a:latin typeface="Comic Sans MS" pitchFamily="66" charset="0"/>
              </a:rPr>
              <a:t>Geschoold gedrag   			</a:t>
            </a:r>
          </a:p>
          <a:p>
            <a:pPr>
              <a:buNone/>
            </a:pPr>
            <a:r>
              <a:rPr lang="nl-NL" sz="2800" dirty="0">
                <a:latin typeface="Comic Sans MS" pitchFamily="66" charset="0"/>
              </a:rPr>
              <a:t>	</a:t>
            </a:r>
            <a:r>
              <a:rPr lang="nl-NL" sz="2800" dirty="0" smtClean="0">
                <a:latin typeface="Comic Sans MS" pitchFamily="66" charset="0"/>
              </a:rPr>
              <a:t>		- getraind gedrag</a:t>
            </a:r>
            <a:endParaRPr lang="nl-NL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Drempelwaarde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/>
          </a:bodyPr>
          <a:lstStyle/>
          <a:p>
            <a:r>
              <a:rPr lang="nl-NL" sz="2800" dirty="0" smtClean="0">
                <a:latin typeface="Comic Sans MS" pitchFamily="66" charset="0"/>
              </a:rPr>
              <a:t>Iets aanleren gaat niet altijd even makkelijk</a:t>
            </a:r>
          </a:p>
          <a:p>
            <a:r>
              <a:rPr lang="nl-NL" sz="2800" dirty="0" smtClean="0">
                <a:latin typeface="Comic Sans MS" pitchFamily="66" charset="0"/>
              </a:rPr>
              <a:t>Hoe groter het belang of de beloning hoe makkelijker/sneller het gaat</a:t>
            </a:r>
          </a:p>
          <a:p>
            <a:r>
              <a:rPr lang="nl-NL" sz="2800" dirty="0" smtClean="0">
                <a:latin typeface="Comic Sans MS" pitchFamily="66" charset="0"/>
              </a:rPr>
              <a:t>Hoe vervelender of door negatieve respons (straf)  hoe langer het duurt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 smtClean="0">
                <a:latin typeface="Comic Sans MS" pitchFamily="66" charset="0"/>
              </a:rPr>
              <a:t>Belonen of straffen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Comic Sans MS" pitchFamily="66" charset="0"/>
              </a:rPr>
              <a:t>Belonen of straffen moet DIRECT gebeuren!    &gt; op de seconde</a:t>
            </a:r>
          </a:p>
          <a:p>
            <a:r>
              <a:rPr lang="nl-NL" sz="2800" dirty="0" smtClean="0">
                <a:latin typeface="Comic Sans MS" pitchFamily="66" charset="0"/>
              </a:rPr>
              <a:t>Beloon het gedrag                                             als het gebeurt</a:t>
            </a:r>
            <a:br>
              <a:rPr lang="nl-NL" sz="2800" dirty="0" smtClean="0">
                <a:latin typeface="Comic Sans MS" pitchFamily="66" charset="0"/>
              </a:rPr>
            </a:br>
            <a:endParaRPr lang="nl-NL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Geschoold gedrag 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l-NL" sz="2800" dirty="0" smtClean="0">
                <a:latin typeface="Comic Sans MS" pitchFamily="66" charset="0"/>
              </a:rPr>
              <a:t>Een versterking (of onderdrukking) van    	aangeboren en/of aangeleerd gedrag</a:t>
            </a:r>
          </a:p>
          <a:p>
            <a:r>
              <a:rPr lang="nl-NL" sz="2800" dirty="0" smtClean="0">
                <a:latin typeface="Comic Sans MS" pitchFamily="66" charset="0"/>
              </a:rPr>
              <a:t>Opleiding van een dier voor bepaald “werk”</a:t>
            </a:r>
          </a:p>
          <a:p>
            <a:r>
              <a:rPr lang="nl-NL" sz="2800" dirty="0" smtClean="0">
                <a:latin typeface="Comic Sans MS" pitchFamily="66" charset="0"/>
              </a:rPr>
              <a:t>Gebruik maken van erfelijke aanleg</a:t>
            </a:r>
            <a:endParaRPr lang="nl-NL" sz="28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latin typeface="Comic Sans MS" pitchFamily="66" charset="0"/>
              </a:rPr>
              <a:t>Natuurlijk gedrag</a:t>
            </a:r>
            <a:endParaRPr lang="nl-NL" dirty="0">
              <a:latin typeface="Comic Sans MS" pitchFamily="66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2954686"/>
            <a:ext cx="7539805" cy="3171477"/>
          </a:xfrm>
        </p:spPr>
        <p:txBody>
          <a:bodyPr>
            <a:normAutofit/>
          </a:bodyPr>
          <a:lstStyle/>
          <a:p>
            <a:r>
              <a:rPr lang="nl-NL" dirty="0" smtClean="0">
                <a:latin typeface="Comic Sans MS" pitchFamily="66" charset="0"/>
              </a:rPr>
              <a:t>Sociaal gedrag - </a:t>
            </a:r>
            <a:r>
              <a:rPr lang="nl-NL" sz="2000" dirty="0" smtClean="0">
                <a:latin typeface="Comic Sans MS" pitchFamily="66" charset="0"/>
              </a:rPr>
              <a:t>groepsgrootte / samenlevingsvorm</a:t>
            </a:r>
          </a:p>
          <a:p>
            <a:r>
              <a:rPr lang="nl-NL" dirty="0" smtClean="0">
                <a:latin typeface="Comic Sans MS" pitchFamily="66" charset="0"/>
              </a:rPr>
              <a:t>Eetgedrag </a:t>
            </a:r>
          </a:p>
          <a:p>
            <a:r>
              <a:rPr lang="nl-NL" dirty="0" smtClean="0">
                <a:latin typeface="Comic Sans MS" pitchFamily="66" charset="0"/>
              </a:rPr>
              <a:t>Vluchtgedrag </a:t>
            </a:r>
          </a:p>
          <a:p>
            <a:r>
              <a:rPr lang="nl-NL" dirty="0" smtClean="0">
                <a:latin typeface="Comic Sans MS" pitchFamily="66" charset="0"/>
              </a:rPr>
              <a:t>Voortplantingsgedrag </a:t>
            </a:r>
          </a:p>
          <a:p>
            <a:r>
              <a:rPr lang="nl-NL" dirty="0" smtClean="0">
                <a:latin typeface="Comic Sans MS" pitchFamily="66" charset="0"/>
              </a:rPr>
              <a:t>Comfortgedrag - welzijn</a:t>
            </a:r>
          </a:p>
          <a:p>
            <a:r>
              <a:rPr lang="nl-NL" dirty="0" smtClean="0">
                <a:latin typeface="Comic Sans MS" pitchFamily="66" charset="0"/>
              </a:rPr>
              <a:t>Exploratiegedrag - onderzoeken</a:t>
            </a:r>
          </a:p>
          <a:p>
            <a:endParaRPr lang="nl-NL" dirty="0">
              <a:latin typeface="Comic Sans MS" pitchFamily="66" charset="0"/>
            </a:endParaRPr>
          </a:p>
        </p:txBody>
      </p:sp>
      <p:pic>
        <p:nvPicPr>
          <p:cNvPr id="5" name="Afbeelding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5262" y="3668886"/>
            <a:ext cx="2619375" cy="1743075"/>
          </a:xfrm>
          <a:prstGeom prst="rect">
            <a:avLst/>
          </a:prstGeom>
        </p:spPr>
      </p:pic>
      <p:pic>
        <p:nvPicPr>
          <p:cNvPr id="7" name="Picture 2" descr="Afbeeldingsresultaat voor natuurlijk gedrag konij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268760"/>
            <a:ext cx="2337337" cy="1554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9217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2172</TotalTime>
  <Words>283</Words>
  <Application>Microsoft Office PowerPoint</Application>
  <PresentationFormat>Diavoorstelling (4:3)</PresentationFormat>
  <Paragraphs>65</Paragraphs>
  <Slides>16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16</vt:i4>
      </vt:variant>
    </vt:vector>
  </HeadingPairs>
  <TitlesOfParts>
    <vt:vector size="22" baseType="lpstr">
      <vt:lpstr>Arial</vt:lpstr>
      <vt:lpstr>Comic Sans MS</vt:lpstr>
      <vt:lpstr>Trebuchet MS</vt:lpstr>
      <vt:lpstr>Wingdings</vt:lpstr>
      <vt:lpstr>Wingdings 3</vt:lpstr>
      <vt:lpstr>Facet</vt:lpstr>
      <vt:lpstr>Even een opfrisser</vt:lpstr>
      <vt:lpstr>Wat is volgens jou gezondheid??</vt:lpstr>
      <vt:lpstr>Gedrag</vt:lpstr>
      <vt:lpstr>Gedrag, gedragsleer - ethologie</vt:lpstr>
      <vt:lpstr>Gedrag - uitsplitsing</vt:lpstr>
      <vt:lpstr>Drempelwaarde </vt:lpstr>
      <vt:lpstr>Belonen of straffen</vt:lpstr>
      <vt:lpstr>Geschoold gedrag </vt:lpstr>
      <vt:lpstr>Natuurlijk gedrag</vt:lpstr>
      <vt:lpstr>Afwijkend gedrag</vt:lpstr>
      <vt:lpstr>Stereotiep gedrag </vt:lpstr>
      <vt:lpstr>Apathisch </vt:lpstr>
      <vt:lpstr>Vluchtgedrag </vt:lpstr>
      <vt:lpstr>Comfortgedrag  </vt:lpstr>
      <vt:lpstr>Conflictgedrag</vt:lpstr>
      <vt:lpstr>Opdracht </vt:lpstr>
    </vt:vector>
  </TitlesOfParts>
  <Company>AOC Oost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Gedrag, gedragsleer -ethologie</dc:title>
  <dc:creator>aoc</dc:creator>
  <cp:lastModifiedBy>Nikki Pots</cp:lastModifiedBy>
  <cp:revision>71</cp:revision>
  <dcterms:created xsi:type="dcterms:W3CDTF">2011-08-23T10:36:08Z</dcterms:created>
  <dcterms:modified xsi:type="dcterms:W3CDTF">2019-09-03T07:07:41Z</dcterms:modified>
</cp:coreProperties>
</file>